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9" autoAdjust="0"/>
    <p:restoredTop sz="94671" autoAdjust="0"/>
  </p:normalViewPr>
  <p:slideViewPr>
    <p:cSldViewPr>
      <p:cViewPr>
        <p:scale>
          <a:sx n="77" d="100"/>
          <a:sy n="77" d="100"/>
        </p:scale>
        <p:origin x="-1116"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90" y="15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96BF3-FE49-4406-84A1-B47C9D2469D2}" type="datetimeFigureOut">
              <a:rPr lang="en-US" smtClean="0"/>
              <a:pPr/>
              <a:t>3/13/2013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995A6E-1999-4073-8416-8B4CBCA49DC1}" type="slidenum">
              <a:rPr lang="en-US" smtClean="0"/>
              <a:pPr/>
              <a:t>‹#›</a:t>
            </a:fld>
            <a:endParaRPr lang="en-US"/>
          </a:p>
        </p:txBody>
      </p:sp>
    </p:spTree>
    <p:extLst>
      <p:ext uri="{BB962C8B-B14F-4D97-AF65-F5344CB8AC3E}">
        <p14:creationId xmlns:p14="http://schemas.microsoft.com/office/powerpoint/2010/main" val="2566512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Introduce. Define Interest Groups</a:t>
            </a:r>
            <a:r>
              <a:rPr lang="en-US" baseline="0" dirty="0" smtClean="0"/>
              <a:t> – they are a form of political speech therefore first amendment protection. The smaller the issue the more the lobbyist has power this is because of the unknown of the situation.</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Explain</a:t>
            </a:r>
            <a:r>
              <a:rPr lang="en-US" baseline="0" dirty="0" smtClean="0"/>
              <a:t> that the </a:t>
            </a:r>
            <a:r>
              <a:rPr lang="en-US" dirty="0" smtClean="0"/>
              <a:t>measure</a:t>
            </a:r>
            <a:r>
              <a:rPr lang="en-US" baseline="0" dirty="0" smtClean="0"/>
              <a:t> of an interest group’s influence is determined largely by their public support but also their size and wealth. They use several methods to get their points across. </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revolving</a:t>
            </a:r>
            <a:r>
              <a:rPr lang="en-US" baseline="0" dirty="0" smtClean="0"/>
              <a:t> door is the term for government workers leaving their jobs for a possibly cushier position in private industry. The public worries that this gives </a:t>
            </a:r>
            <a:r>
              <a:rPr lang="en-US" baseline="0" dirty="0" err="1" smtClean="0"/>
              <a:t>unproportioned</a:t>
            </a:r>
            <a:r>
              <a:rPr lang="en-US" baseline="0" dirty="0" smtClean="0"/>
              <a:t> influence for self interest in government decisions. Ask their Washington friends for private favors. Corruptions. There is not a clear pattern of this abuse but it does happen. Big one was Michael K. </a:t>
            </a:r>
            <a:r>
              <a:rPr lang="en-US" baseline="0" dirty="0" err="1" smtClean="0"/>
              <a:t>Deaver</a:t>
            </a:r>
            <a:r>
              <a:rPr lang="en-US" baseline="0" dirty="0" smtClean="0"/>
              <a:t> – perjury. Lyn </a:t>
            </a:r>
            <a:r>
              <a:rPr lang="en-US" baseline="0" dirty="0" err="1" smtClean="0"/>
              <a:t>Nofziger</a:t>
            </a:r>
            <a:r>
              <a:rPr lang="en-US" baseline="0" dirty="0" smtClean="0"/>
              <a:t> – violated Ethics in Government Act. FDA with okaying a drug get job at </a:t>
            </a:r>
            <a:r>
              <a:rPr lang="en-US" baseline="0" dirty="0" err="1" smtClean="0"/>
              <a:t>pharmesuetical</a:t>
            </a:r>
            <a:r>
              <a:rPr lang="en-US" baseline="0" dirty="0" smtClean="0"/>
              <a:t> company. Competence.</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3429000"/>
            <a:ext cx="5486400" cy="4114800"/>
          </a:xfrm>
          <a:solidFill>
            <a:schemeClr val="bg1"/>
          </a:solidFill>
          <a:ln>
            <a:solidFill>
              <a:schemeClr val="bg1"/>
            </a:solidFill>
          </a:ln>
        </p:spPr>
        <p:txBody>
          <a:bodyPr>
            <a:normAutofit/>
          </a:bodyPr>
          <a:lstStyle/>
          <a:p>
            <a:r>
              <a:rPr lang="en-US" dirty="0" smtClean="0"/>
              <a:t>Favorite</a:t>
            </a:r>
            <a:r>
              <a:rPr lang="en-US" baseline="0" dirty="0" smtClean="0"/>
              <a:t> tactics of Americans are protest demonstrations. These are conducted by both sides of the political spectrum. They can be anything from sit-ins and picketing to lawsuits or so far as to shootings and bombings. While these tend to be the most noticeable of tactics it doesn’t necessarily mean it will get things done. The government has no good way to respond to these acts. If they ignore them it is considered cruel and hard-hearted but if they give in then the numbers of these that are enacted will just increase and cause an unending problem.</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685800"/>
            <a:ext cx="4572000" cy="3429000"/>
          </a:xfrm>
        </p:spPr>
      </p:sp>
      <p:sp>
        <p:nvSpPr>
          <p:cNvPr id="3" name="Notes Placeholder 2"/>
          <p:cNvSpPr>
            <a:spLocks noGrp="1"/>
          </p:cNvSpPr>
          <p:nvPr>
            <p:ph type="body" idx="1"/>
          </p:nvPr>
        </p:nvSpPr>
        <p:spPr/>
        <p:txBody>
          <a:bodyPr>
            <a:normAutofit/>
          </a:bodyPr>
          <a:lstStyle/>
          <a:p>
            <a:r>
              <a:rPr lang="en-US" dirty="0" smtClean="0"/>
              <a:t>For</a:t>
            </a:r>
            <a:r>
              <a:rPr lang="en-US" baseline="0" dirty="0" smtClean="0"/>
              <a:t> interest groups giving information out to legislators or lobbyists is their most successful activity. The information given should be trustworthy, credible, precise and focused. The trust is very essential or the legislators will go elsewhere. It is vital for legislators to use information given to them via interest groups. they do not have the time to become experts in all subjects that they deal with. They could reference an encyclopedia but the information would not be quite as detailed as that of an interest group. The down side of this is that the information will in all likelihood be biased. Define client politics – information could either give client and advantage or burden them</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Originally used, especially</a:t>
            </a:r>
            <a:r>
              <a:rPr lang="en-US" baseline="0" dirty="0" smtClean="0"/>
              <a:t> when government was smaller,/before growth</a:t>
            </a:r>
            <a:r>
              <a:rPr lang="en-US" dirty="0" smtClean="0"/>
              <a:t> but not as common now as the main strategy but still used. Give example of small group meetings,</a:t>
            </a:r>
            <a:r>
              <a:rPr lang="en-US" baseline="0" dirty="0" smtClean="0"/>
              <a:t> golfing, look in book it gives several examples. Usually conducted in small groups. Explain what political cues are: value of vote for a party’s agenda, and come in faster/ with </a:t>
            </a:r>
            <a:r>
              <a:rPr lang="en-US" baseline="0" dirty="0" err="1" smtClean="0"/>
              <a:t>mopre</a:t>
            </a:r>
            <a:r>
              <a:rPr lang="en-US" baseline="0" dirty="0" smtClean="0"/>
              <a:t> frequency than before.</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strategy</a:t>
            </a:r>
            <a:r>
              <a:rPr lang="en-US" baseline="0" dirty="0" smtClean="0"/>
              <a:t> of collecting public opinion has become more common. This is partially due to Congress’ newly individualistic nature. Modern technology has allowed this tactic to be achievable. They use fax, radio, phone, email. Helps generate support and opinions. Ratings – assessment of voting records.</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part of the Outsider strategy. Interest groups have placed great emphasis developing these roots. Generates pressure to aim public opinions at officials. Issue public- smaller section of affected group/public not every voter</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success rate is hard to determine mainly</a:t>
            </a:r>
            <a:r>
              <a:rPr lang="en-US" baseline="0" dirty="0" smtClean="0"/>
              <a:t> because legislators don’t feel the pressure since they tend to only associate with groups that agree with them and vice versa. This is because they dislike controversy. Chloe there is you ironic. The exception to this rule is when a public nerve is struck. Example: p.282 FDA plan to ban saccharin was reversed. direct-mail campaign is usually a small but passionate group of people sending in complaints. Explain dirty dozen : name of representatives against Environmental Action in 1970 injured their reelection streak</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3657600"/>
            <a:ext cx="5486400" cy="4114800"/>
          </a:xfrm>
          <a:solidFill>
            <a:schemeClr val="bg1"/>
          </a:solidFill>
        </p:spPr>
        <p:txBody>
          <a:bodyPr>
            <a:normAutofit/>
          </a:bodyPr>
          <a:lstStyle/>
          <a:p>
            <a:r>
              <a:rPr lang="en-US" dirty="0" smtClean="0"/>
              <a:t>Has never been</a:t>
            </a:r>
            <a:r>
              <a:rPr lang="en-US" baseline="0" dirty="0" smtClean="0"/>
              <a:t> proven fully that bribes can buy votes a congressman could take the money but doesn't necessarily mean that they voted that way. And any correlation could have to do with the persuasive argument more so. Also money really just gains access not a guarantee. It is not the indicator of a powerful interest group. No lobby cannot be beat.  Give the NRA anecdote about how they were very wealthy and uppity but lost major pieces of gun control legislation which gave them an negative image. “no matter how big its budget or </a:t>
            </a:r>
            <a:r>
              <a:rPr lang="en-US" baseline="0" dirty="0" err="1" smtClean="0"/>
              <a:t>mamoth</a:t>
            </a:r>
            <a:r>
              <a:rPr lang="en-US" baseline="0" dirty="0" smtClean="0"/>
              <a:t> its membership, is a lobby that cannot be beat.”</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campaign</a:t>
            </a:r>
            <a:r>
              <a:rPr lang="en-US" baseline="0" dirty="0" smtClean="0"/>
              <a:t> finance reform law did two major things. A) It lowered the money allowed to be contributed to campaigns by interest groups. B) it allowed businesses and Labor Unions to form Public Action Committees. Changed how money was viewed in power for interest groups. And PACs increased six times.</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PACs</a:t>
            </a:r>
            <a:r>
              <a:rPr lang="en-US" baseline="0" dirty="0" smtClean="0"/>
              <a:t> or Public Action Committees… define. PACs relations to interest groups. Anything else PAC-like is to be put here. Ideological PACs are increasing. One third are liberal and two thirds are conservative. The Labor PACs tend to be democratic while business PACs are republican. The increase in PACs have dampened their effectiveness. The </a:t>
            </a:r>
            <a:r>
              <a:rPr lang="en-US" baseline="0" dirty="0" err="1" smtClean="0"/>
              <a:t>canidate</a:t>
            </a:r>
            <a:r>
              <a:rPr lang="en-US" baseline="0" dirty="0" smtClean="0"/>
              <a:t> is more than able to take money from all the PACs but again doesn’t necessarily mean a vote in favor. </a:t>
            </a:r>
            <a:endParaRPr lang="en-US" dirty="0"/>
          </a:p>
        </p:txBody>
      </p:sp>
      <p:sp>
        <p:nvSpPr>
          <p:cNvPr id="4" name="Slide Number Placeholder 3"/>
          <p:cNvSpPr>
            <a:spLocks noGrp="1"/>
          </p:cNvSpPr>
          <p:nvPr>
            <p:ph type="sldNum" sz="quarter" idx="10"/>
          </p:nvPr>
        </p:nvSpPr>
        <p:spPr/>
        <p:txBody>
          <a:bodyPr/>
          <a:lstStyle/>
          <a:p>
            <a:fld id="{4A995A6E-1999-4073-8416-8B4CBCA49DC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3AE6938-C15F-432D-A776-143A063E563B}" type="datetimeFigureOut">
              <a:rPr lang="en-US" smtClean="0"/>
              <a:pPr/>
              <a:t>3/13/2013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6CE5780-9820-4C2E-83E3-73D86E70E9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AE6938-C15F-432D-A776-143A063E563B}"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E5780-9820-4C2E-83E3-73D86E70E9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3AE6938-C15F-432D-A776-143A063E563B}" type="datetimeFigureOut">
              <a:rPr lang="en-US" smtClean="0"/>
              <a:pPr/>
              <a:t>3/13/2013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6CE5780-9820-4C2E-83E3-73D86E70E9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3AE6938-C15F-432D-A776-143A063E563B}" type="datetimeFigureOut">
              <a:rPr lang="en-US" smtClean="0"/>
              <a:pPr/>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6CE5780-9820-4C2E-83E3-73D86E70E94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3AE6938-C15F-432D-A776-143A063E563B}" type="datetimeFigureOut">
              <a:rPr lang="en-US" smtClean="0"/>
              <a:pPr/>
              <a:t>3/13/2013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6CE5780-9820-4C2E-83E3-73D86E70E94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3AE6938-C15F-432D-A776-143A063E563B}" type="datetimeFigureOut">
              <a:rPr lang="en-US" smtClean="0"/>
              <a:pPr/>
              <a:t>3/13/2013</a:t>
            </a:fld>
            <a:endParaRPr lang="en-US"/>
          </a:p>
        </p:txBody>
      </p:sp>
      <p:sp>
        <p:nvSpPr>
          <p:cNvPr id="10" name="Slide Number Placeholder 9"/>
          <p:cNvSpPr>
            <a:spLocks noGrp="1"/>
          </p:cNvSpPr>
          <p:nvPr>
            <p:ph type="sldNum" sz="quarter" idx="16"/>
          </p:nvPr>
        </p:nvSpPr>
        <p:spPr/>
        <p:txBody>
          <a:bodyPr rtlCol="0"/>
          <a:lstStyle/>
          <a:p>
            <a:fld id="{86CE5780-9820-4C2E-83E3-73D86E70E94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3AE6938-C15F-432D-A776-143A063E563B}" type="datetimeFigureOut">
              <a:rPr lang="en-US" smtClean="0"/>
              <a:pPr/>
              <a:t>3/13/2013</a:t>
            </a:fld>
            <a:endParaRPr lang="en-US"/>
          </a:p>
        </p:txBody>
      </p:sp>
      <p:sp>
        <p:nvSpPr>
          <p:cNvPr id="12" name="Slide Number Placeholder 11"/>
          <p:cNvSpPr>
            <a:spLocks noGrp="1"/>
          </p:cNvSpPr>
          <p:nvPr>
            <p:ph type="sldNum" sz="quarter" idx="16"/>
          </p:nvPr>
        </p:nvSpPr>
        <p:spPr/>
        <p:txBody>
          <a:bodyPr rtlCol="0"/>
          <a:lstStyle/>
          <a:p>
            <a:fld id="{86CE5780-9820-4C2E-83E3-73D86E70E94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AE6938-C15F-432D-A776-143A063E563B}" type="datetimeFigureOut">
              <a:rPr lang="en-US" smtClean="0"/>
              <a:pPr/>
              <a:t>3/13/2013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6CE5780-9820-4C2E-83E3-73D86E70E9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E6938-C15F-432D-A776-143A063E563B}" type="datetimeFigureOut">
              <a:rPr lang="en-US" smtClean="0"/>
              <a:pPr/>
              <a:t>3/13/2013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6CE5780-9820-4C2E-83E3-73D86E70E9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3AE6938-C15F-432D-A776-143A063E563B}" type="datetimeFigureOut">
              <a:rPr lang="en-US" smtClean="0"/>
              <a:pPr/>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6CE5780-9820-4C2E-83E3-73D86E70E94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3AE6938-C15F-432D-A776-143A063E563B}" type="datetimeFigureOut">
              <a:rPr lang="en-US" smtClean="0"/>
              <a:pPr/>
              <a:t>3/13/2013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6CE5780-9820-4C2E-83E3-73D86E70E94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3AE6938-C15F-432D-A776-143A063E563B}" type="datetimeFigureOut">
              <a:rPr lang="en-US" smtClean="0"/>
              <a:pPr/>
              <a:t>3/13/2013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6CE5780-9820-4C2E-83E3-73D86E70E9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The Activities of Interest Groups</a:t>
            </a:r>
            <a:endParaRPr lang="en-US" b="1" dirty="0"/>
          </a:p>
        </p:txBody>
      </p:sp>
      <p:sp>
        <p:nvSpPr>
          <p:cNvPr id="3" name="Subtitle 2"/>
          <p:cNvSpPr>
            <a:spLocks noGrp="1"/>
          </p:cNvSpPr>
          <p:nvPr>
            <p:ph type="subTitle" idx="1"/>
          </p:nvPr>
        </p:nvSpPr>
        <p:spPr/>
        <p:txBody>
          <a:bodyPr>
            <a:normAutofit fontScale="92500" lnSpcReduction="20000"/>
          </a:bodyPr>
          <a:lstStyle/>
          <a:p>
            <a:r>
              <a:rPr lang="en-US" dirty="0" smtClean="0"/>
              <a:t>Presented by: 	    Chloe </a:t>
            </a:r>
            <a:r>
              <a:rPr lang="en-US" dirty="0" err="1" smtClean="0"/>
              <a:t>Epley</a:t>
            </a:r>
            <a:r>
              <a:rPr lang="en-US" dirty="0" smtClean="0"/>
              <a:t>, Kylie </a:t>
            </a:r>
            <a:r>
              <a:rPr lang="en-US" dirty="0" err="1" smtClean="0"/>
              <a:t>Kurth</a:t>
            </a:r>
            <a:r>
              <a:rPr lang="en-US" dirty="0" smtClean="0"/>
              <a:t> 					and Sadie Robb</a:t>
            </a:r>
            <a:endParaRPr lang="en-US" dirty="0"/>
          </a:p>
        </p:txBody>
      </p:sp>
      <p:pic>
        <p:nvPicPr>
          <p:cNvPr id="7" name="Picture 6"/>
          <p:cNvPicPr>
            <a:picLocks noChangeAspect="1"/>
          </p:cNvPicPr>
          <p:nvPr/>
        </p:nvPicPr>
        <p:blipFill rotWithShape="1">
          <a:blip r:embed="rId3">
            <a:duotone>
              <a:prstClr val="black"/>
              <a:srgbClr val="D9C3A5">
                <a:tint val="50000"/>
                <a:satMod val="180000"/>
              </a:srgbClr>
            </a:duotone>
            <a:extLst>
              <a:ext uri="{28A0092B-C50C-407E-A947-70E740481C1C}">
                <a14:useLocalDpi xmlns:a14="http://schemas.microsoft.com/office/drawing/2010/main" val="0"/>
              </a:ext>
            </a:extLst>
          </a:blip>
          <a:srcRect b="5665"/>
          <a:stretch/>
        </p:blipFill>
        <p:spPr>
          <a:xfrm>
            <a:off x="1828800" y="304800"/>
            <a:ext cx="5562600" cy="4023061"/>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Revolving Door</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4191000" y="2971800"/>
            <a:ext cx="4572000" cy="3429000"/>
          </a:xfrm>
          <a:prstGeom prst="chord">
            <a:avLst>
              <a:gd name="adj1" fmla="val 20205368"/>
              <a:gd name="adj2" fmla="val 16200000"/>
            </a:avLst>
          </a:prstGeom>
          <a:solidFill>
            <a:schemeClr val="accent1">
              <a:lumMod val="60000"/>
              <a:lumOff val="40000"/>
            </a:schemeClr>
          </a:solidFill>
          <a:ln w="38100">
            <a:solidFill>
              <a:schemeClr val="accent1">
                <a:lumMod val="50000"/>
              </a:schemeClr>
            </a:solidFill>
            <a:prstDash val="sysDot"/>
          </a:ln>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en-US" dirty="0" smtClean="0"/>
              <a:t>Government jobs to private industry</a:t>
            </a:r>
          </a:p>
          <a:p>
            <a:r>
              <a:rPr lang="en-US" dirty="0" smtClean="0"/>
              <a:t>Corruption</a:t>
            </a:r>
          </a:p>
          <a:p>
            <a:r>
              <a:rPr lang="en-US" dirty="0" smtClean="0"/>
              <a:t>No clear pattern</a:t>
            </a:r>
          </a:p>
          <a:p>
            <a:r>
              <a:rPr lang="en-US" dirty="0" err="1" smtClean="0"/>
              <a:t>Deaver</a:t>
            </a:r>
            <a:r>
              <a:rPr lang="en-US" dirty="0" smtClean="0"/>
              <a:t> and </a:t>
            </a:r>
            <a:r>
              <a:rPr lang="en-US" dirty="0" err="1" smtClean="0"/>
              <a:t>Nofziger</a:t>
            </a:r>
            <a:endParaRPr lang="en-US" dirty="0" smtClean="0"/>
          </a:p>
          <a:p>
            <a:endParaRPr lang="en-US" dirty="0" smtClean="0"/>
          </a:p>
        </p:txBody>
      </p:sp>
      <p:sp>
        <p:nvSpPr>
          <p:cNvPr id="4" name="Isosceles Triangle 3"/>
          <p:cNvSpPr/>
          <p:nvPr/>
        </p:nvSpPr>
        <p:spPr>
          <a:xfrm rot="20640686">
            <a:off x="4038600" y="3657600"/>
            <a:ext cx="685800" cy="60960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Isosceles Triangle 4"/>
          <p:cNvSpPr/>
          <p:nvPr/>
        </p:nvSpPr>
        <p:spPr>
          <a:xfrm>
            <a:off x="7620000" y="5410200"/>
            <a:ext cx="1143000" cy="990600"/>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Isosceles Triangle 5"/>
          <p:cNvSpPr/>
          <p:nvPr/>
        </p:nvSpPr>
        <p:spPr>
          <a:xfrm rot="21035922">
            <a:off x="8153400" y="5410200"/>
            <a:ext cx="609600" cy="533400"/>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759060"/>
            <a:ext cx="2382672" cy="2382672"/>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3112" y="4389242"/>
            <a:ext cx="2507776" cy="207309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rot="1628864">
            <a:off x="3657600" y="4419600"/>
            <a:ext cx="838200" cy="83820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Trouble</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612648" y="1600200"/>
            <a:ext cx="3657600" cy="4495800"/>
          </a:xfrm>
          <a:prstGeom prst="teardrop">
            <a:avLst>
              <a:gd name="adj" fmla="val 91667"/>
            </a:avLst>
          </a:prstGeom>
          <a:solidFill>
            <a:schemeClr val="accent5">
              <a:lumMod val="75000"/>
            </a:schemeClr>
          </a:solidFill>
        </p:spPr>
        <p:style>
          <a:lnRef idx="3">
            <a:schemeClr val="lt1"/>
          </a:lnRef>
          <a:fillRef idx="1">
            <a:schemeClr val="accent5"/>
          </a:fillRef>
          <a:effectRef idx="1">
            <a:schemeClr val="accent5"/>
          </a:effectRef>
          <a:fontRef idx="minor">
            <a:schemeClr val="lt1"/>
          </a:fontRef>
        </p:style>
        <p:txBody>
          <a:bodyPr>
            <a:normAutofit fontScale="85000" lnSpcReduction="20000"/>
          </a:bodyPr>
          <a:lstStyle/>
          <a:p>
            <a:r>
              <a:rPr lang="en-US" dirty="0" smtClean="0"/>
              <a:t>Protest Demonstrations</a:t>
            </a:r>
          </a:p>
          <a:p>
            <a:r>
              <a:rPr lang="en-US" dirty="0" smtClean="0"/>
              <a:t>Both ends of political spectrum</a:t>
            </a:r>
          </a:p>
          <a:p>
            <a:r>
              <a:rPr lang="en-US" dirty="0" smtClean="0"/>
              <a:t>Sit-ins to bombings</a:t>
            </a:r>
          </a:p>
          <a:p>
            <a:r>
              <a:rPr lang="en-US" dirty="0" smtClean="0"/>
              <a:t>No good answer</a:t>
            </a:r>
            <a:endParaRPr lang="en-US" dirty="0"/>
          </a:p>
        </p:txBody>
      </p:sp>
      <p:sp>
        <p:nvSpPr>
          <p:cNvPr id="5" name="Parallelogram 4"/>
          <p:cNvSpPr/>
          <p:nvPr/>
        </p:nvSpPr>
        <p:spPr>
          <a:xfrm>
            <a:off x="3886200" y="3886200"/>
            <a:ext cx="609600" cy="762000"/>
          </a:xfrm>
          <a:prstGeom prst="parallelogram">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Parallelogram 5"/>
          <p:cNvSpPr/>
          <p:nvPr/>
        </p:nvSpPr>
        <p:spPr>
          <a:xfrm rot="19921048">
            <a:off x="241376" y="2688598"/>
            <a:ext cx="891529" cy="601409"/>
          </a:xfrm>
          <a:prstGeom prst="parallelogram">
            <a:avLst>
              <a:gd name="adj" fmla="val 5516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81200"/>
            <a:ext cx="4015778" cy="4038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8100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Information</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381000" y="2438400"/>
            <a:ext cx="4343400" cy="4038600"/>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85000" lnSpcReduction="10000"/>
          </a:bodyPr>
          <a:lstStyle/>
          <a:p>
            <a:r>
              <a:rPr lang="en-US" dirty="0" smtClean="0"/>
              <a:t>Best tactic</a:t>
            </a:r>
          </a:p>
          <a:p>
            <a:r>
              <a:rPr lang="en-US" dirty="0" smtClean="0"/>
              <a:t>Must be trustworthy, credible, precise and focused</a:t>
            </a:r>
          </a:p>
          <a:p>
            <a:r>
              <a:rPr lang="en-US" dirty="0" smtClean="0"/>
              <a:t>Interest Groups value</a:t>
            </a:r>
          </a:p>
          <a:p>
            <a:r>
              <a:rPr lang="en-US" dirty="0" smtClean="0"/>
              <a:t>Client Politics</a:t>
            </a:r>
          </a:p>
          <a:p>
            <a:endParaRPr lang="en-US" dirty="0"/>
          </a:p>
        </p:txBody>
      </p:sp>
      <p:sp>
        <p:nvSpPr>
          <p:cNvPr id="6" name="Oval 5"/>
          <p:cNvSpPr/>
          <p:nvPr/>
        </p:nvSpPr>
        <p:spPr>
          <a:xfrm>
            <a:off x="3733800" y="2743200"/>
            <a:ext cx="533400" cy="5334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Oval 6"/>
          <p:cNvSpPr/>
          <p:nvPr/>
        </p:nvSpPr>
        <p:spPr>
          <a:xfrm>
            <a:off x="304800" y="5486400"/>
            <a:ext cx="838200" cy="8382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622" y="2743200"/>
            <a:ext cx="3466070" cy="346607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Display 3"/>
          <p:cNvSpPr/>
          <p:nvPr/>
        </p:nvSpPr>
        <p:spPr>
          <a:xfrm rot="14483146">
            <a:off x="4360873" y="2959893"/>
            <a:ext cx="1161753" cy="833015"/>
          </a:xfrm>
          <a:prstGeom prst="flowChartDisplay">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Insider Strategy</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4724400" y="2133600"/>
            <a:ext cx="3886200" cy="3962400"/>
          </a:xfrm>
          <a:prstGeom prst="hexagon">
            <a:avLst>
              <a:gd name="adj" fmla="val 17560"/>
              <a:gd name="vf" fmla="val 115470"/>
            </a:avLst>
          </a:prstGeom>
        </p:spPr>
        <p:style>
          <a:lnRef idx="3">
            <a:schemeClr val="lt1"/>
          </a:lnRef>
          <a:fillRef idx="1">
            <a:schemeClr val="accent6"/>
          </a:fillRef>
          <a:effectRef idx="1">
            <a:schemeClr val="accent6"/>
          </a:effectRef>
          <a:fontRef idx="minor">
            <a:schemeClr val="lt1"/>
          </a:fontRef>
        </p:style>
        <p:txBody>
          <a:bodyPr>
            <a:normAutofit fontScale="92500" lnSpcReduction="20000"/>
          </a:bodyPr>
          <a:lstStyle/>
          <a:p>
            <a:r>
              <a:rPr lang="en-US" dirty="0" smtClean="0"/>
              <a:t>Small government</a:t>
            </a:r>
          </a:p>
          <a:p>
            <a:r>
              <a:rPr lang="en-US" dirty="0" smtClean="0"/>
              <a:t>Not as common</a:t>
            </a:r>
          </a:p>
          <a:p>
            <a:r>
              <a:rPr lang="en-US" dirty="0" smtClean="0"/>
              <a:t>Uses public opinion for big issues</a:t>
            </a:r>
          </a:p>
          <a:p>
            <a:r>
              <a:rPr lang="en-US" dirty="0" smtClean="0"/>
              <a:t>Political cues </a:t>
            </a:r>
            <a:endParaRPr lang="en-US" dirty="0"/>
          </a:p>
        </p:txBody>
      </p:sp>
      <p:sp>
        <p:nvSpPr>
          <p:cNvPr id="5" name="Oval 4"/>
          <p:cNvSpPr/>
          <p:nvPr/>
        </p:nvSpPr>
        <p:spPr>
          <a:xfrm>
            <a:off x="4495800" y="3352800"/>
            <a:ext cx="685800" cy="685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Isosceles Triangle 5"/>
          <p:cNvSpPr/>
          <p:nvPr/>
        </p:nvSpPr>
        <p:spPr>
          <a:xfrm rot="1046270">
            <a:off x="7631794" y="5228327"/>
            <a:ext cx="932411" cy="730264"/>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1" y="1894702"/>
            <a:ext cx="2531724" cy="2916196"/>
          </a:xfrm>
          <a:prstGeom prst="rect">
            <a:avLst/>
          </a:prstGeom>
          <a:ln>
            <a:noFill/>
          </a:ln>
          <a:effectLst>
            <a:outerShdw blurRad="292100" dist="139700" dir="2700000" algn="tl" rotWithShape="0">
              <a:srgbClr val="333333">
                <a:alpha val="65000"/>
              </a:srgbClr>
            </a:outerShdw>
          </a:effec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648" y="2947416"/>
            <a:ext cx="2902656"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rot="20403978">
            <a:off x="4577921" y="2764393"/>
            <a:ext cx="1219200" cy="1143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Outsider Strategy</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609600" y="2590800"/>
            <a:ext cx="4343400" cy="3733800"/>
          </a:xfrm>
          <a:prstGeom prst="flowChartManualInput">
            <a:avLst/>
          </a:prstGeom>
        </p:spPr>
        <p:style>
          <a:lnRef idx="1">
            <a:schemeClr val="accent5"/>
          </a:lnRef>
          <a:fillRef idx="3">
            <a:schemeClr val="accent5"/>
          </a:fillRef>
          <a:effectRef idx="2">
            <a:schemeClr val="accent5"/>
          </a:effectRef>
          <a:fontRef idx="minor">
            <a:schemeClr val="lt1"/>
          </a:fontRef>
        </p:style>
        <p:txBody>
          <a:bodyPr/>
          <a:lstStyle/>
          <a:p>
            <a:r>
              <a:rPr lang="en-US" dirty="0" smtClean="0"/>
              <a:t>More common</a:t>
            </a:r>
          </a:p>
          <a:p>
            <a:r>
              <a:rPr lang="en-US" dirty="0" smtClean="0"/>
              <a:t>Individualistic nature of Congress</a:t>
            </a:r>
          </a:p>
          <a:p>
            <a:r>
              <a:rPr lang="en-US" dirty="0" smtClean="0"/>
              <a:t>Modern technology</a:t>
            </a:r>
          </a:p>
          <a:p>
            <a:r>
              <a:rPr lang="en-US" dirty="0" smtClean="0"/>
              <a:t>Ratings</a:t>
            </a:r>
          </a:p>
          <a:p>
            <a:endParaRPr lang="en-US" dirty="0" smtClean="0"/>
          </a:p>
        </p:txBody>
      </p:sp>
      <p:sp>
        <p:nvSpPr>
          <p:cNvPr id="5" name="Oval 4"/>
          <p:cNvSpPr/>
          <p:nvPr/>
        </p:nvSpPr>
        <p:spPr>
          <a:xfrm rot="812219">
            <a:off x="4572000" y="2590800"/>
            <a:ext cx="762000" cy="762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Oval 5"/>
          <p:cNvSpPr/>
          <p:nvPr/>
        </p:nvSpPr>
        <p:spPr>
          <a:xfrm>
            <a:off x="457200" y="6096000"/>
            <a:ext cx="457200" cy="4572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1698" y="1888010"/>
            <a:ext cx="4241800" cy="201930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4326625"/>
            <a:ext cx="2133600" cy="20055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Grassroots Lobbying</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0" y="1981200"/>
            <a:ext cx="3886200" cy="4114800"/>
          </a:xfrm>
          <a:prstGeom prst="flowChartDelay">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lstStyle/>
          <a:p>
            <a:r>
              <a:rPr lang="en-US" dirty="0" smtClean="0"/>
              <a:t>Major to outsider strategy</a:t>
            </a:r>
            <a:endParaRPr lang="en-US" dirty="0"/>
          </a:p>
          <a:p>
            <a:r>
              <a:rPr lang="en-US" dirty="0" smtClean="0"/>
              <a:t>Great emphasis</a:t>
            </a:r>
          </a:p>
          <a:p>
            <a:r>
              <a:rPr lang="en-US" dirty="0" smtClean="0"/>
              <a:t>Public officials</a:t>
            </a:r>
          </a:p>
          <a:p>
            <a:r>
              <a:rPr lang="en-US" dirty="0" smtClean="0"/>
              <a:t>Issue Public</a:t>
            </a:r>
            <a:endParaRPr lang="en-US" dirty="0"/>
          </a:p>
        </p:txBody>
      </p:sp>
      <p:sp>
        <p:nvSpPr>
          <p:cNvPr id="4" name="Right Triangle 3"/>
          <p:cNvSpPr/>
          <p:nvPr/>
        </p:nvSpPr>
        <p:spPr>
          <a:xfrm rot="1244140">
            <a:off x="381000" y="5410200"/>
            <a:ext cx="914400" cy="914400"/>
          </a:xfrm>
          <a:prstGeom prst="r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ight Triangle 4"/>
          <p:cNvSpPr/>
          <p:nvPr/>
        </p:nvSpPr>
        <p:spPr>
          <a:xfrm>
            <a:off x="601336" y="5591217"/>
            <a:ext cx="685800" cy="509485"/>
          </a:xfrm>
          <a:prstGeom prst="rtTriangl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backgroundRemoval t="929" b="100000" l="321" r="99359">
                        <a14:foregroundMark x1="15652" y1="48762" x2="18056" y2="51548"/>
                        <a14:foregroundMark x1="12073" y1="25232" x2="10630" y2="33591"/>
                        <a14:foregroundMark x1="25427" y1="27245" x2="25427" y2="27245"/>
                        <a14:foregroundMark x1="28793" y1="25232" x2="30716" y2="26625"/>
                        <a14:foregroundMark x1="33333" y1="23220" x2="33814" y2="28638"/>
                        <a14:foregroundMark x1="36432" y1="26006" x2="36699" y2="32198"/>
                        <a14:foregroundMark x1="36699" y1="19040" x2="36699" y2="19040"/>
                        <a14:foregroundMark x1="41720" y1="26006" x2="42415" y2="28638"/>
                        <a14:foregroundMark x1="45513" y1="25232" x2="47222" y2="25232"/>
                        <a14:foregroundMark x1="51976" y1="27245" x2="51976" y2="30805"/>
                        <a14:foregroundMark x1="54380" y1="19040" x2="55128" y2="29412"/>
                        <a14:foregroundMark x1="61111" y1="45975" x2="62500" y2="45975"/>
                        <a14:foregroundMark x1="68002" y1="45356" x2="70406" y2="45356"/>
                        <a14:foregroundMark x1="79006" y1="46749" x2="79006" y2="51548"/>
                        <a14:foregroundMark x1="84989" y1="45975" x2="84989" y2="51548"/>
                        <a14:foregroundMark x1="89316" y1="44582" x2="89316" y2="44582"/>
                        <a14:foregroundMark x1="94551" y1="45975" x2="94551" y2="49536"/>
                        <a14:foregroundMark x1="47436" y1="50155" x2="47436" y2="54334"/>
                        <a14:foregroundMark x1="52938" y1="45975" x2="52938" y2="52322"/>
                        <a14:foregroundMark x1="29487" y1="47368" x2="29487" y2="55108"/>
                        <a14:foregroundMark x1="23077" y1="48762" x2="23077" y2="54334"/>
                        <a14:foregroundMark x1="50107" y1="66099" x2="51282" y2="66099"/>
                        <a14:foregroundMark x1="49359" y1="74458" x2="50107" y2="74458"/>
                        <a14:foregroundMark x1="53205" y1="74458" x2="53205" y2="74458"/>
                        <a14:foregroundMark x1="56998" y1="74458" x2="56998" y2="74458"/>
                        <a14:foregroundMark x1="62981" y1="74458" x2="63942" y2="75077"/>
                        <a14:foregroundMark x1="69231" y1="72446" x2="69231" y2="72446"/>
                        <a14:foregroundMark x1="69231" y1="77864" x2="69231" y2="81424"/>
                        <a14:foregroundMark x1="71154" y1="73684" x2="71154" y2="75851"/>
                        <a14:foregroundMark x1="73504" y1="73065" x2="73504" y2="75077"/>
                        <a14:foregroundMark x1="77564" y1="75077" x2="78045" y2="77245"/>
                        <a14:foregroundMark x1="81891" y1="75851" x2="81891" y2="75851"/>
                        <a14:foregroundMark x1="84028" y1="82817" x2="84028" y2="82817"/>
                        <a14:foregroundMark x1="88088" y1="75077" x2="88088" y2="75077"/>
                        <a14:foregroundMark x1="88088" y1="70279" x2="88088" y2="70279"/>
                        <a14:foregroundMark x1="91720" y1="75077" x2="92682" y2="76471"/>
                        <a14:foregroundMark x1="95513" y1="74458" x2="94818" y2="73684"/>
                        <a14:foregroundMark x1="97917" y1="81424" x2="97917" y2="81424"/>
                        <a14:backgroundMark x1="73985" y1="21053" x2="73985" y2="21053"/>
                        <a14:backgroundMark x1="24947" y1="48762" x2="24947" y2="51548"/>
                      </a14:backgroundRemoval>
                    </a14:imgEffect>
                  </a14:imgLayer>
                </a14:imgProps>
              </a:ext>
              <a:ext uri="{28A0092B-C50C-407E-A947-70E740481C1C}">
                <a14:useLocalDpi xmlns:a14="http://schemas.microsoft.com/office/drawing/2010/main" val="0"/>
              </a:ext>
            </a:extLst>
          </a:blip>
          <a:stretch>
            <a:fillRect/>
          </a:stretch>
        </p:blipFill>
        <p:spPr>
          <a:xfrm>
            <a:off x="3024566" y="4293436"/>
            <a:ext cx="5705856" cy="1969008"/>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3641" y="2156346"/>
            <a:ext cx="5429250" cy="21717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Connector 3"/>
          <p:cNvSpPr/>
          <p:nvPr/>
        </p:nvSpPr>
        <p:spPr>
          <a:xfrm>
            <a:off x="3657600" y="5715000"/>
            <a:ext cx="838200" cy="838200"/>
          </a:xfrm>
          <a:prstGeom prst="flowChartConnector">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Public Pressure</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3962400" y="3276600"/>
            <a:ext cx="4724400" cy="3048000"/>
          </a:xfrm>
          <a:prstGeom prst="flowChartAlternateProcess">
            <a:avLst/>
          </a:prstGeom>
        </p:spPr>
        <p:style>
          <a:lnRef idx="3">
            <a:schemeClr val="lt1"/>
          </a:lnRef>
          <a:fillRef idx="1">
            <a:schemeClr val="accent1"/>
          </a:fillRef>
          <a:effectRef idx="1">
            <a:schemeClr val="accent1"/>
          </a:effectRef>
          <a:fontRef idx="minor">
            <a:schemeClr val="lt1"/>
          </a:fontRef>
        </p:style>
        <p:txBody>
          <a:bodyPr/>
          <a:lstStyle/>
          <a:p>
            <a:r>
              <a:rPr lang="en-US" dirty="0" smtClean="0"/>
              <a:t>Controversy avoidance</a:t>
            </a:r>
            <a:endParaRPr lang="en-US" dirty="0"/>
          </a:p>
          <a:p>
            <a:r>
              <a:rPr lang="en-US" dirty="0" smtClean="0"/>
              <a:t>Public Nerve</a:t>
            </a:r>
          </a:p>
          <a:p>
            <a:r>
              <a:rPr lang="en-US" dirty="0" smtClean="0"/>
              <a:t>Direct-Mail Campaign</a:t>
            </a:r>
          </a:p>
          <a:p>
            <a:r>
              <a:rPr lang="en-US" dirty="0" smtClean="0"/>
              <a:t>Dirty Dozen</a:t>
            </a:r>
            <a:endParaRPr lang="en-US" dirty="0"/>
          </a:p>
        </p:txBody>
      </p:sp>
      <p:sp>
        <p:nvSpPr>
          <p:cNvPr id="5" name="Flowchart: Connector 4"/>
          <p:cNvSpPr/>
          <p:nvPr/>
        </p:nvSpPr>
        <p:spPr>
          <a:xfrm>
            <a:off x="4038600" y="6019800"/>
            <a:ext cx="457200" cy="4572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Flowchart: Connector 5"/>
          <p:cNvSpPr/>
          <p:nvPr/>
        </p:nvSpPr>
        <p:spPr>
          <a:xfrm>
            <a:off x="8229600" y="3429000"/>
            <a:ext cx="762000" cy="762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039" y="2362200"/>
            <a:ext cx="3343858" cy="3352800"/>
          </a:xfrm>
          <a:prstGeom prst="ellipse">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Connector 5"/>
          <p:cNvSpPr/>
          <p:nvPr/>
        </p:nvSpPr>
        <p:spPr>
          <a:xfrm>
            <a:off x="0" y="2514600"/>
            <a:ext cx="609600" cy="609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Money</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a:off x="304800" y="2057400"/>
            <a:ext cx="3657600" cy="4495800"/>
          </a:xfrm>
          <a:prstGeom prst="flowChartOffpageConnector">
            <a:avLst/>
          </a:prstGeom>
          <a:solidFill>
            <a:schemeClr val="accent4"/>
          </a:solidFill>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t>Not proven to buy votes</a:t>
            </a:r>
          </a:p>
          <a:p>
            <a:r>
              <a:rPr lang="en-US" dirty="0" smtClean="0"/>
              <a:t>No longer the “all-powerful” indicator</a:t>
            </a:r>
          </a:p>
          <a:p>
            <a:r>
              <a:rPr lang="en-US" dirty="0" smtClean="0"/>
              <a:t>No lobby cannot be beat</a:t>
            </a:r>
          </a:p>
          <a:p>
            <a:r>
              <a:rPr lang="en-US" dirty="0" smtClean="0"/>
              <a:t>NRA</a:t>
            </a:r>
          </a:p>
        </p:txBody>
      </p:sp>
      <p:sp>
        <p:nvSpPr>
          <p:cNvPr id="4" name="Flowchart: Connector 3"/>
          <p:cNvSpPr/>
          <p:nvPr/>
        </p:nvSpPr>
        <p:spPr>
          <a:xfrm>
            <a:off x="2743200" y="5638800"/>
            <a:ext cx="914400" cy="990600"/>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Flowchart: Connector 4"/>
          <p:cNvSpPr/>
          <p:nvPr/>
        </p:nvSpPr>
        <p:spPr>
          <a:xfrm>
            <a:off x="3276600" y="5638800"/>
            <a:ext cx="457200" cy="457200"/>
          </a:xfrm>
          <a:prstGeom prst="flowChartConnector">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4198461"/>
            <a:ext cx="3218688" cy="1929384"/>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2294599"/>
            <a:ext cx="2743200"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nip Same Side Corner Rectangle 4"/>
          <p:cNvSpPr/>
          <p:nvPr/>
        </p:nvSpPr>
        <p:spPr>
          <a:xfrm rot="20627891">
            <a:off x="4395079" y="5257567"/>
            <a:ext cx="609600" cy="457200"/>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304800"/>
            <a:ext cx="8153400" cy="990600"/>
          </a:xfrm>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Reform 1973</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rot="21431773">
            <a:off x="4729742" y="3064722"/>
            <a:ext cx="3883152" cy="3429000"/>
          </a:xfrm>
          <a:solidFill>
            <a:schemeClr val="accent2">
              <a:lumMod val="75000"/>
            </a:schemeClr>
          </a:solidFill>
        </p:spPr>
        <p:style>
          <a:lnRef idx="3">
            <a:schemeClr val="lt1"/>
          </a:lnRef>
          <a:fillRef idx="1">
            <a:schemeClr val="accent2"/>
          </a:fillRef>
          <a:effectRef idx="1">
            <a:schemeClr val="accent2"/>
          </a:effectRef>
          <a:fontRef idx="minor">
            <a:schemeClr val="lt1"/>
          </a:fontRef>
        </p:style>
        <p:txBody>
          <a:bodyPr/>
          <a:lstStyle/>
          <a:p>
            <a:r>
              <a:rPr lang="en-US" dirty="0" smtClean="0"/>
              <a:t>Money Contributions</a:t>
            </a:r>
          </a:p>
          <a:p>
            <a:r>
              <a:rPr lang="en-US" dirty="0" smtClean="0"/>
              <a:t>Businesses and Labor Unions</a:t>
            </a:r>
          </a:p>
          <a:p>
            <a:r>
              <a:rPr lang="en-US" dirty="0" smtClean="0"/>
              <a:t>Major on the money front</a:t>
            </a:r>
          </a:p>
          <a:p>
            <a:r>
              <a:rPr lang="en-US" dirty="0" smtClean="0"/>
              <a:t>PACs growth</a:t>
            </a:r>
            <a:endParaRPr lang="en-US" dirty="0"/>
          </a:p>
        </p:txBody>
      </p:sp>
      <p:sp>
        <p:nvSpPr>
          <p:cNvPr id="6" name="Snip Same Side Corner Rectangle 5"/>
          <p:cNvSpPr/>
          <p:nvPr/>
        </p:nvSpPr>
        <p:spPr>
          <a:xfrm rot="20897217">
            <a:off x="7772400" y="6096000"/>
            <a:ext cx="838200" cy="533400"/>
          </a:xfrm>
          <a:prstGeom prst="snip2Same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Snip Same Side Corner Rectangle 6"/>
          <p:cNvSpPr/>
          <p:nvPr/>
        </p:nvSpPr>
        <p:spPr>
          <a:xfrm rot="480552">
            <a:off x="8091796" y="5976493"/>
            <a:ext cx="496760" cy="351214"/>
          </a:xfrm>
          <a:prstGeom prst="snip2Same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300" y="1842448"/>
            <a:ext cx="2735991" cy="200025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4038600"/>
            <a:ext cx="2895600" cy="251459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cap="all" dirty="0" smtClean="0">
                <a:ln w="0"/>
                <a:solidFill>
                  <a:schemeClr val="tx2">
                    <a:lumMod val="75000"/>
                  </a:schemeClr>
                </a:solidFill>
                <a:effectLst>
                  <a:reflection blurRad="12700" stA="50000" endPos="50000" dist="5000" dir="5400000" sy="-100000" rotWithShape="0"/>
                </a:effectLst>
                <a:latin typeface="Aharoni" pitchFamily="2" charset="-79"/>
                <a:cs typeface="Aharoni" pitchFamily="2" charset="-79"/>
              </a:rPr>
              <a:t>PACs</a:t>
            </a:r>
            <a:endParaRPr lang="en-US" b="1" cap="all" dirty="0">
              <a:ln w="0"/>
              <a:solidFill>
                <a:schemeClr val="tx2">
                  <a:lumMod val="75000"/>
                </a:schemeClr>
              </a:solidFill>
              <a:effectLst>
                <a:reflection blurRad="12700" stA="50000" endPos="50000" dist="5000" dir="5400000" sy="-100000" rotWithShape="0"/>
              </a:effectLst>
              <a:latin typeface="Aharoni" pitchFamily="2" charset="-79"/>
              <a:cs typeface="Aharoni" pitchFamily="2" charset="-79"/>
            </a:endParaRPr>
          </a:p>
        </p:txBody>
      </p:sp>
      <p:sp>
        <p:nvSpPr>
          <p:cNvPr id="3" name="Content Placeholder 2"/>
          <p:cNvSpPr>
            <a:spLocks noGrp="1"/>
          </p:cNvSpPr>
          <p:nvPr>
            <p:ph sz="quarter" idx="1"/>
          </p:nvPr>
        </p:nvSpPr>
        <p:spPr>
          <a:xfrm rot="454547">
            <a:off x="426644" y="2923741"/>
            <a:ext cx="4111752" cy="3276600"/>
          </a:xfrm>
          <a:prstGeom prst="flowChartInternalStorage">
            <a:avLst/>
          </a:prstGeom>
          <a:solidFill>
            <a:schemeClr val="accent3">
              <a:lumMod val="60000"/>
              <a:lumOff val="40000"/>
            </a:schemeClr>
          </a:solidFill>
          <a:ln>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Public Action Committee</a:t>
            </a:r>
          </a:p>
          <a:p>
            <a:r>
              <a:rPr lang="en-US" dirty="0" smtClean="0"/>
              <a:t>Ideological PACs</a:t>
            </a:r>
          </a:p>
          <a:p>
            <a:r>
              <a:rPr lang="en-US" dirty="0" smtClean="0"/>
              <a:t>Numbers too grand</a:t>
            </a:r>
          </a:p>
          <a:p>
            <a:r>
              <a:rPr lang="en-US" dirty="0" smtClean="0"/>
              <a:t>Effectiveness…</a:t>
            </a:r>
          </a:p>
          <a:p>
            <a:endParaRPr lang="en-US" dirty="0" smtClean="0"/>
          </a:p>
          <a:p>
            <a:endParaRPr lang="en-US" dirty="0" smtClean="0"/>
          </a:p>
          <a:p>
            <a:endParaRPr lang="en-US" dirty="0"/>
          </a:p>
        </p:txBody>
      </p:sp>
      <p:sp>
        <p:nvSpPr>
          <p:cNvPr id="4" name="Flowchart: Connector 3"/>
          <p:cNvSpPr/>
          <p:nvPr/>
        </p:nvSpPr>
        <p:spPr>
          <a:xfrm>
            <a:off x="228600" y="3352800"/>
            <a:ext cx="457200" cy="457200"/>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Flowchart: Connector 4"/>
          <p:cNvSpPr/>
          <p:nvPr/>
        </p:nvSpPr>
        <p:spPr>
          <a:xfrm>
            <a:off x="4038600" y="5791200"/>
            <a:ext cx="609600" cy="6096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Flowchart: Connector 5"/>
          <p:cNvSpPr/>
          <p:nvPr/>
        </p:nvSpPr>
        <p:spPr>
          <a:xfrm>
            <a:off x="4191000" y="5638800"/>
            <a:ext cx="381000" cy="381000"/>
          </a:xfrm>
          <a:prstGeom prst="flowChartConnec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669" y="1749188"/>
            <a:ext cx="5080000" cy="25400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8921" y="4492469"/>
            <a:ext cx="2716473" cy="21595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517</TotalTime>
  <Words>1063</Words>
  <Application>Microsoft Office PowerPoint</Application>
  <PresentationFormat>On-screen Show (4:3)</PresentationFormat>
  <Paragraphs>77</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The Activities of Interest Groups</vt:lpstr>
      <vt:lpstr>Information</vt:lpstr>
      <vt:lpstr>Insider Strategy</vt:lpstr>
      <vt:lpstr>Outsider Strategy</vt:lpstr>
      <vt:lpstr>Grassroots Lobbying</vt:lpstr>
      <vt:lpstr>Public Pressure</vt:lpstr>
      <vt:lpstr>Money</vt:lpstr>
      <vt:lpstr>Reform 1973</vt:lpstr>
      <vt:lpstr>PACs</vt:lpstr>
      <vt:lpstr>Revolving Door</vt:lpstr>
      <vt:lpstr>Trouble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Activities of Interest Groups</dc:title>
  <dc:creator>Sadie</dc:creator>
  <cp:lastModifiedBy>David</cp:lastModifiedBy>
  <cp:revision>53</cp:revision>
  <dcterms:created xsi:type="dcterms:W3CDTF">2013-03-09T19:29:32Z</dcterms:created>
  <dcterms:modified xsi:type="dcterms:W3CDTF">2013-03-14T00:56:22Z</dcterms:modified>
</cp:coreProperties>
</file>